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22" r:id="rId2"/>
    <p:sldId id="337" r:id="rId3"/>
    <p:sldId id="336" r:id="rId4"/>
    <p:sldId id="326" r:id="rId5"/>
    <p:sldId id="323" r:id="rId6"/>
    <p:sldId id="318" r:id="rId7"/>
    <p:sldId id="341" r:id="rId8"/>
    <p:sldId id="319" r:id="rId9"/>
    <p:sldId id="342" r:id="rId10"/>
    <p:sldId id="348" r:id="rId11"/>
    <p:sldId id="338" r:id="rId12"/>
    <p:sldId id="339" r:id="rId13"/>
    <p:sldId id="346" r:id="rId14"/>
    <p:sldId id="340" r:id="rId15"/>
    <p:sldId id="350" r:id="rId16"/>
    <p:sldId id="349" r:id="rId17"/>
    <p:sldId id="345" r:id="rId18"/>
    <p:sldId id="325" r:id="rId19"/>
    <p:sldId id="320" r:id="rId20"/>
    <p:sldId id="344" r:id="rId21"/>
    <p:sldId id="321" r:id="rId22"/>
    <p:sldId id="327" r:id="rId23"/>
    <p:sldId id="335" r:id="rId24"/>
    <p:sldId id="328" r:id="rId2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Christmann" initials="PC" lastIdx="5" clrIdx="0">
    <p:extLst>
      <p:ext uri="{19B8F6BF-5375-455C-9EA6-DF929625EA0E}">
        <p15:presenceInfo xmlns:p15="http://schemas.microsoft.com/office/powerpoint/2012/main" userId="Paul Christ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10"/>
    <a:srgbClr val="10A1EA"/>
    <a:srgbClr val="2E4186"/>
    <a:srgbClr val="17F1D7"/>
    <a:srgbClr val="12D4E8"/>
    <a:srgbClr val="175CF5"/>
    <a:srgbClr val="E7E6F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4625" autoAdjust="0"/>
  </p:normalViewPr>
  <p:slideViewPr>
    <p:cSldViewPr snapToGrid="0">
      <p:cViewPr varScale="1">
        <p:scale>
          <a:sx n="112" d="100"/>
          <a:sy n="112" d="100"/>
        </p:scale>
        <p:origin x="11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6BCB4-5747-4B09-964D-B3729956D23A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2AC4-85F9-4B93-92D3-A9937CE1B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3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, 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intoduce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microarray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was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affymetrix</a:t>
            </a:r>
            <a:r>
              <a:rPr lang="de-DE" dirty="0"/>
              <a:t> human </a:t>
            </a:r>
            <a:r>
              <a:rPr lang="de-DE" dirty="0" err="1"/>
              <a:t>genome</a:t>
            </a:r>
            <a:r>
              <a:rPr lang="de-DE" dirty="0"/>
              <a:t> </a:t>
            </a:r>
            <a:r>
              <a:rPr lang="de-DE" dirty="0" err="1"/>
              <a:t>U133</a:t>
            </a:r>
            <a:r>
              <a:rPr lang="de-DE" dirty="0"/>
              <a:t> Plus 2.0 Array,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47,000 </a:t>
            </a:r>
            <a:r>
              <a:rPr lang="de-DE" dirty="0" err="1"/>
              <a:t>transcripts</a:t>
            </a:r>
            <a:r>
              <a:rPr lang="de-DE" dirty="0"/>
              <a:t> and </a:t>
            </a:r>
            <a:r>
              <a:rPr lang="de-DE" dirty="0" err="1"/>
              <a:t>variants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 </a:t>
            </a:r>
            <a:r>
              <a:rPr lang="de-DE" dirty="0" err="1"/>
              <a:t>transcriptome</a:t>
            </a:r>
            <a:r>
              <a:rPr lang="de-DE" dirty="0"/>
              <a:t> in a 1000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relevent</a:t>
            </a:r>
            <a:r>
              <a:rPr lang="de-DE" dirty="0"/>
              <a:t> gen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GenBank</a:t>
            </a:r>
            <a:r>
              <a:rPr lang="de-DE" dirty="0"/>
              <a:t>, </a:t>
            </a:r>
            <a:r>
              <a:rPr lang="de-DE" dirty="0" err="1"/>
              <a:t>dbest</a:t>
            </a:r>
            <a:r>
              <a:rPr lang="de-DE" dirty="0"/>
              <a:t> and </a:t>
            </a:r>
            <a:r>
              <a:rPr lang="de-DE" dirty="0" err="1"/>
              <a:t>RefSeq</a:t>
            </a:r>
            <a:r>
              <a:rPr lang="de-DE" dirty="0"/>
              <a:t> and </a:t>
            </a:r>
            <a:r>
              <a:rPr lang="de-DE" dirty="0" err="1"/>
              <a:t>complementary</a:t>
            </a:r>
            <a:r>
              <a:rPr lang="de-DE" dirty="0"/>
              <a:t> </a:t>
            </a:r>
            <a:r>
              <a:rPr lang="de-DE" dirty="0" err="1"/>
              <a:t>oligonucleotide</a:t>
            </a:r>
            <a:r>
              <a:rPr lang="de-DE" dirty="0"/>
              <a:t> </a:t>
            </a:r>
            <a:r>
              <a:rPr lang="de-DE" dirty="0" err="1"/>
              <a:t>probes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synthesized</a:t>
            </a:r>
            <a:r>
              <a:rPr lang="de-DE" dirty="0"/>
              <a:t> </a:t>
            </a:r>
            <a:r>
              <a:rPr lang="de-DE" i="1" dirty="0"/>
              <a:t>in situ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1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Quality </a:t>
            </a:r>
            <a:r>
              <a:rPr lang="de-DE" dirty="0" err="1"/>
              <a:t>control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fingerprints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dye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stripes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Microarray 12 </a:t>
            </a:r>
            <a:r>
              <a:rPr lang="de-DE" dirty="0" err="1"/>
              <a:t>with</a:t>
            </a:r>
            <a:r>
              <a:rPr lang="de-DE" dirty="0"/>
              <a:t> 17. This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boundarys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after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74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Quality </a:t>
            </a:r>
            <a:r>
              <a:rPr lang="de-DE" dirty="0" err="1"/>
              <a:t>control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fingerprints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dye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stripes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Microarray 12 </a:t>
            </a:r>
            <a:r>
              <a:rPr lang="de-DE" dirty="0" err="1"/>
              <a:t>with</a:t>
            </a:r>
            <a:r>
              <a:rPr lang="de-DE" dirty="0"/>
              <a:t> 17. This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boundarys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after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231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boxplots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stabilization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robust </a:t>
            </a:r>
            <a:r>
              <a:rPr lang="de-DE" dirty="0" err="1"/>
              <a:t>multichip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. These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and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and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 These </a:t>
            </a:r>
            <a:r>
              <a:rPr lang="de-DE" dirty="0" err="1"/>
              <a:t>boxplots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eliminate</a:t>
            </a:r>
            <a:r>
              <a:rPr lang="de-DE" dirty="0"/>
              <a:t> an </a:t>
            </a:r>
            <a:r>
              <a:rPr lang="de-DE" dirty="0" err="1"/>
              <a:t>unfitting</a:t>
            </a:r>
            <a:r>
              <a:rPr lang="de-DE" dirty="0"/>
              <a:t> </a:t>
            </a:r>
            <a:r>
              <a:rPr lang="de-DE" dirty="0" err="1"/>
              <a:t>chip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week</a:t>
            </a:r>
            <a:r>
              <a:rPr lang="de-DE" dirty="0"/>
              <a:t> 1, </a:t>
            </a:r>
            <a:r>
              <a:rPr lang="de-DE" dirty="0" err="1"/>
              <a:t>rep</a:t>
            </a:r>
            <a:r>
              <a:rPr lang="de-DE" dirty="0"/>
              <a:t> 2 and </a:t>
            </a:r>
            <a:r>
              <a:rPr lang="de-DE" dirty="0" err="1"/>
              <a:t>rep3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week</a:t>
            </a:r>
            <a:r>
              <a:rPr lang="de-DE" dirty="0"/>
              <a:t> 5, </a:t>
            </a:r>
            <a:r>
              <a:rPr lang="de-DE" dirty="0" err="1"/>
              <a:t>rep</a:t>
            </a:r>
            <a:r>
              <a:rPr lang="de-DE" dirty="0"/>
              <a:t> 1 and </a:t>
            </a:r>
            <a:r>
              <a:rPr lang="de-DE" dirty="0" err="1"/>
              <a:t>rep2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211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RNA </a:t>
            </a:r>
            <a:r>
              <a:rPr lang="de-DE" dirty="0" err="1"/>
              <a:t>degradation</a:t>
            </a:r>
            <a:r>
              <a:rPr lang="de-DE" dirty="0"/>
              <a:t>. The RNA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molecule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degradates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time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microarray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464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TRAs are meant to play an important role in embryogenesis, therefor we’ll investigate: </a:t>
            </a:r>
            <a:r>
              <a:rPr lang="en-US" sz="1200" b="1" dirty="0"/>
              <a:t>How do TRAs influence embryonic development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Furthermore we’ll try to figure out, if TRAs influence the development of CNS during week 4 to 9. In addition we’ll try to identify the role of chemokines for the CNS in this period.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822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92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quite interesting how a single cell turns into a complex multicellular individual like a human being. </a:t>
            </a:r>
          </a:p>
          <a:p>
            <a:r>
              <a:rPr lang="en-US" dirty="0"/>
              <a:t>Each tissue of this individual has cells with different morphologies and functions.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21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8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409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92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tissues develop during </a:t>
            </a:r>
            <a:r>
              <a:rPr lang="en-US" dirty="0" err="1"/>
              <a:t>Embrygenesis</a:t>
            </a:r>
            <a:r>
              <a:rPr lang="en-US" dirty="0"/>
              <a:t>. Frist of all we have to classify the initial stages. </a:t>
            </a:r>
          </a:p>
          <a:p>
            <a:r>
              <a:rPr lang="en-US" dirty="0"/>
              <a:t>The whole process starts with the fertilization of an egg by sperm. </a:t>
            </a:r>
          </a:p>
          <a:p>
            <a:r>
              <a:rPr lang="en-US" dirty="0"/>
              <a:t>As a result, the fertilized egg gets into a process of rapid cell </a:t>
            </a:r>
            <a:r>
              <a:rPr lang="en-US" dirty="0" err="1"/>
              <a:t>devisions</a:t>
            </a:r>
            <a:r>
              <a:rPr lang="en-US" dirty="0"/>
              <a:t>, which led to the creation of the Blastula.</a:t>
            </a:r>
          </a:p>
          <a:p>
            <a:r>
              <a:rPr lang="en-US" dirty="0"/>
              <a:t>The three germ layers ectoderm, mesoderm and endoderm are created during Gastrulation.</a:t>
            </a:r>
          </a:p>
          <a:p>
            <a:r>
              <a:rPr lang="en-US" dirty="0" err="1"/>
              <a:t>Neurodermal</a:t>
            </a:r>
            <a:r>
              <a:rPr lang="en-US" dirty="0"/>
              <a:t> tissues from the ectoderm differentiate to the neuronal plate. The neuronal plate closes and creates the neuronal tube.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81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organs are created during organogenesis</a:t>
            </a:r>
          </a:p>
          <a:p>
            <a:r>
              <a:rPr lang="en-US" dirty="0"/>
              <a:t>Our dataset targets week 4 to 9. Especially the brain develops </a:t>
            </a:r>
          </a:p>
          <a:p>
            <a:r>
              <a:rPr lang="en-US" dirty="0"/>
              <a:t>At week 4: the neural tube closes and the heart starts to beat and first structures like arm buds develop. </a:t>
            </a:r>
          </a:p>
          <a:p>
            <a:r>
              <a:rPr lang="en-US" dirty="0"/>
              <a:t>The brain of the fetus grows  during the next weeks and the Prosencephalon develops to the Diencephalon and Telencephalon. Furthermore the morphology of the embryo changes. </a:t>
            </a:r>
          </a:p>
          <a:p>
            <a:r>
              <a:rPr lang="en-US" dirty="0"/>
              <a:t>Major parts of the brain are developed at week 9. </a:t>
            </a:r>
          </a:p>
          <a:p>
            <a:r>
              <a:rPr lang="en-US" dirty="0"/>
              <a:t>Many signals influence the development of the brain e.g. chemokines.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7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are chemokines ?</a:t>
            </a:r>
          </a:p>
          <a:p>
            <a:r>
              <a:rPr lang="en-US" dirty="0"/>
              <a:t>Small </a:t>
            </a:r>
            <a:r>
              <a:rPr lang="en-US" dirty="0" err="1"/>
              <a:t>groupe</a:t>
            </a:r>
            <a:r>
              <a:rPr lang="en-US" dirty="0"/>
              <a:t> of proteins with similar structure. </a:t>
            </a:r>
          </a:p>
          <a:p>
            <a:r>
              <a:rPr lang="en-US" dirty="0" err="1"/>
              <a:t>Chemoattractors</a:t>
            </a:r>
            <a:r>
              <a:rPr lang="en-US" dirty="0"/>
              <a:t>: 	-&gt; cells (dendritic cells) </a:t>
            </a:r>
            <a:r>
              <a:rPr lang="en-US" dirty="0" err="1"/>
              <a:t>rerlease</a:t>
            </a:r>
            <a:r>
              <a:rPr lang="en-US" dirty="0"/>
              <a:t> them, effector cells (leukocytes) move to the origin of release</a:t>
            </a:r>
          </a:p>
          <a:p>
            <a:r>
              <a:rPr lang="en-US" dirty="0"/>
              <a:t>		-&gt;chemokines bind to GPCR and induce  signaling cascade</a:t>
            </a:r>
          </a:p>
          <a:p>
            <a:r>
              <a:rPr lang="en-US" dirty="0"/>
              <a:t>They play an important role in embryonic development, which is unknown.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56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issue are TRAs</a:t>
            </a:r>
          </a:p>
          <a:p>
            <a:r>
              <a:rPr lang="en-US" dirty="0"/>
              <a:t>Functional immune cells are </a:t>
            </a:r>
            <a:r>
              <a:rPr lang="en-US" dirty="0" err="1"/>
              <a:t>necasssary</a:t>
            </a:r>
            <a:r>
              <a:rPr lang="en-US" dirty="0"/>
              <a:t> to prevent infections</a:t>
            </a:r>
          </a:p>
          <a:p>
            <a:r>
              <a:rPr lang="en-US" dirty="0"/>
              <a:t>Shouldn’t react against </a:t>
            </a:r>
            <a:r>
              <a:rPr lang="en-US" dirty="0" err="1"/>
              <a:t>selfantigens</a:t>
            </a:r>
            <a:r>
              <a:rPr lang="en-US" dirty="0"/>
              <a:t> -&gt; negative control in thymus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Medullary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thymic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epithelial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(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mTECs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)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present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slef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-antigens on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their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surface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reacting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immune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will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removed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Tissue restricted antigens (TRAs) code for </a:t>
            </a:r>
            <a:r>
              <a:rPr lang="en-US" dirty="0" err="1"/>
              <a:t>selfantigens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TRAs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ordered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cluster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which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controlled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by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transcriptionfactor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dirty="0"/>
              <a:t>Autoimmune Regulator (AIRE)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Genes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more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5x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median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less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diffrent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tissues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expressed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2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81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4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7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494-B548-4041-8C78-F3F11B2153E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C744-8E0F-4666-BC5A-495C368D8BA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2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0600-3A68-4AB7-9141-BAD48B0D6406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01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DBC4-4E8B-4F2E-8D75-B3D601992F13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6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780F-35A8-41F2-803D-8DFD54272BEF}" type="datetime1">
              <a:rPr lang="de-DE" smtClean="0"/>
              <a:t>17.05.2022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25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22B-5891-4BB7-B577-825EF80C8DC0}" type="datetime1">
              <a:rPr lang="de-DE" smtClean="0"/>
              <a:t>17.05.2022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9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5F03-E438-409F-948A-23B68EC68711}" type="datetime1">
              <a:rPr lang="de-DE" smtClean="0"/>
              <a:t>17.05.2022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C830-2B5C-4E75-B244-C97623B20C7C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3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E9873-F58D-4E9C-B2A6-B07C00CC07F2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3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A87E1-5614-4AB1-8F63-E303A46FF43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71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1.sv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jpg"/><Relationship Id="rId18" Type="http://schemas.openxmlformats.org/officeDocument/2006/relationships/image" Target="../media/image33.jpg"/><Relationship Id="rId26" Type="http://schemas.openxmlformats.org/officeDocument/2006/relationships/image" Target="../media/image41.jpg"/><Relationship Id="rId3" Type="http://schemas.openxmlformats.org/officeDocument/2006/relationships/image" Target="../media/image5.png"/><Relationship Id="rId21" Type="http://schemas.openxmlformats.org/officeDocument/2006/relationships/image" Target="../media/image36.jpg"/><Relationship Id="rId7" Type="http://schemas.openxmlformats.org/officeDocument/2006/relationships/image" Target="../media/image20.png"/><Relationship Id="rId12" Type="http://schemas.openxmlformats.org/officeDocument/2006/relationships/image" Target="../media/image27.jpg"/><Relationship Id="rId17" Type="http://schemas.openxmlformats.org/officeDocument/2006/relationships/image" Target="../media/image32.jpg"/><Relationship Id="rId25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jpg"/><Relationship Id="rId20" Type="http://schemas.openxmlformats.org/officeDocument/2006/relationships/image" Target="../media/image35.jpg"/><Relationship Id="rId29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.png"/><Relationship Id="rId24" Type="http://schemas.openxmlformats.org/officeDocument/2006/relationships/image" Target="../media/image39.jpg"/><Relationship Id="rId5" Type="http://schemas.openxmlformats.org/officeDocument/2006/relationships/image" Target="../media/image18.png"/><Relationship Id="rId15" Type="http://schemas.openxmlformats.org/officeDocument/2006/relationships/image" Target="../media/image30.jpg"/><Relationship Id="rId23" Type="http://schemas.openxmlformats.org/officeDocument/2006/relationships/image" Target="../media/image38.jpg"/><Relationship Id="rId28" Type="http://schemas.openxmlformats.org/officeDocument/2006/relationships/image" Target="../media/image43.jpg"/><Relationship Id="rId10" Type="http://schemas.openxmlformats.org/officeDocument/2006/relationships/image" Target="../media/image10.svg"/><Relationship Id="rId19" Type="http://schemas.openxmlformats.org/officeDocument/2006/relationships/image" Target="../media/image34.jp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9.jpg"/><Relationship Id="rId22" Type="http://schemas.openxmlformats.org/officeDocument/2006/relationships/image" Target="../media/image37.jpg"/><Relationship Id="rId27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18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1.sv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" Type="http://schemas.openxmlformats.org/officeDocument/2006/relationships/image" Target="../media/image1.png"/><Relationship Id="rId21" Type="http://schemas.openxmlformats.org/officeDocument/2006/relationships/image" Target="../media/image65.svg"/><Relationship Id="rId7" Type="http://schemas.openxmlformats.org/officeDocument/2006/relationships/image" Target="../media/image19.sv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5.svg"/><Relationship Id="rId5" Type="http://schemas.openxmlformats.org/officeDocument/2006/relationships/image" Target="../media/image6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5.svg"/><Relationship Id="rId5" Type="http://schemas.openxmlformats.org/officeDocument/2006/relationships/image" Target="../media/image6.sv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EAA53-2A3A-FB28-5197-397821E6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5CC125-86BF-836A-DAE4-76DBB7911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7362FE-6270-E25B-284E-2B486739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C56C96-4352-D25B-6569-742CAD21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0625-F6D2-DF31-E70F-6D6409F3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928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DCF3DD-CD22-4162-7FB0-01767D87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" y="2595600"/>
            <a:ext cx="3914167" cy="2415600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18.05.2022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Dataset: Density </a:t>
            </a:r>
            <a:r>
              <a:rPr lang="de-DE" sz="3200" dirty="0" err="1">
                <a:latin typeface="+mj-lt"/>
              </a:rPr>
              <a:t>plots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94D34DD-8F33-B4C8-EFD0-DF75395AC2D5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embryos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weeks</a:t>
            </a:r>
            <a:r>
              <a:rPr lang="de-DE" dirty="0"/>
              <a:t> 4-9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embyrogenesis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6A84BB9-D688-B847-647A-6C1AD32607F2}"/>
              </a:ext>
            </a:extLst>
          </p:cNvPr>
          <p:cNvSpPr txBox="1"/>
          <p:nvPr/>
        </p:nvSpPr>
        <p:spPr>
          <a:xfrm>
            <a:off x="855424" y="1073196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Title: Gene Expression Atlas </a:t>
            </a:r>
            <a:r>
              <a:rPr lang="de-DE" dirty="0" err="1"/>
              <a:t>for</a:t>
            </a:r>
            <a:r>
              <a:rPr lang="de-DE" dirty="0"/>
              <a:t> Human Embryogenesis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88953B4-A0DA-F227-520D-8073CB0AEA47}"/>
              </a:ext>
            </a:extLst>
          </p:cNvPr>
          <p:cNvSpPr txBox="1"/>
          <p:nvPr/>
        </p:nvSpPr>
        <p:spPr>
          <a:xfrm>
            <a:off x="854632" y="2162803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dataframe</a:t>
            </a:r>
            <a:r>
              <a:rPr lang="de-DE" dirty="0"/>
              <a:t> 18 Microarrays and 54675 (95721)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06C1D4-6692-47D0-98CE-8B442CAB1D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9412" y="2595600"/>
            <a:ext cx="3914167" cy="24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11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Affymetrix Human Genome </a:t>
            </a:r>
            <a:r>
              <a:rPr lang="en-US" sz="2400" dirty="0" err="1"/>
              <a:t>U133</a:t>
            </a:r>
            <a:r>
              <a:rPr lang="en-US" sz="2400" dirty="0"/>
              <a:t> Plus 2.0 Array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analysis of over 47,000 transcripts and variants through comparison of 54 000 probe sets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8472A8-7F8B-8DBD-DA72-AA84405C44C2}"/>
              </a:ext>
            </a:extLst>
          </p:cNvPr>
          <p:cNvSpPr txBox="1"/>
          <p:nvPr/>
        </p:nvSpPr>
        <p:spPr>
          <a:xfrm>
            <a:off x="854632" y="205908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sensitivity 1:100,000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E876690-5D69-61A6-DBD2-82D0C3C3F50C}"/>
              </a:ext>
            </a:extLst>
          </p:cNvPr>
          <p:cNvSpPr txBox="1"/>
          <p:nvPr/>
        </p:nvSpPr>
        <p:spPr>
          <a:xfrm>
            <a:off x="863677" y="2424038"/>
            <a:ext cx="748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 sequences of probe sets are selected from GenBank®, </a:t>
            </a:r>
            <a:r>
              <a:rPr lang="en-US" dirty="0" err="1"/>
              <a:t>dbEST</a:t>
            </a:r>
            <a:r>
              <a:rPr lang="en-US" dirty="0"/>
              <a:t>, and </a:t>
            </a:r>
            <a:r>
              <a:rPr lang="en-US" dirty="0" err="1"/>
              <a:t>RefSeq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50BFFD4-215A-D68B-0179-B85E63F5F347}"/>
              </a:ext>
            </a:extLst>
          </p:cNvPr>
          <p:cNvSpPr txBox="1"/>
          <p:nvPr/>
        </p:nvSpPr>
        <p:spPr>
          <a:xfrm>
            <a:off x="854631" y="3065990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complementary</a:t>
            </a:r>
            <a:r>
              <a:rPr lang="de-DE" dirty="0"/>
              <a:t> </a:t>
            </a:r>
            <a:r>
              <a:rPr lang="de-DE" dirty="0" err="1"/>
              <a:t>oligonucleotide</a:t>
            </a:r>
            <a:r>
              <a:rPr lang="de-DE" dirty="0"/>
              <a:t> </a:t>
            </a:r>
            <a:r>
              <a:rPr lang="de-DE" dirty="0" err="1"/>
              <a:t>probes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synthesized</a:t>
            </a:r>
            <a:r>
              <a:rPr lang="de-DE" dirty="0"/>
              <a:t> </a:t>
            </a:r>
            <a:r>
              <a:rPr lang="de-DE" i="1" dirty="0"/>
              <a:t>in situ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117B41-FB20-2546-1AE3-0E3E91128A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62" b="92154" l="10000" r="90000">
                        <a14:foregroundMark x1="56462" y1="32923" x2="56462" y2="32923"/>
                        <a14:foregroundMark x1="62308" y1="34769" x2="62308" y2="34769"/>
                        <a14:foregroundMark x1="51385" y1="31231" x2="51385" y2="31231"/>
                        <a14:foregroundMark x1="50923" y1="30923" x2="50923" y2="30923"/>
                        <a14:foregroundMark x1="51231" y1="29231" x2="50769" y2="33231"/>
                        <a14:foregroundMark x1="42462" y1="25077" x2="52000" y2="36923"/>
                        <a14:foregroundMark x1="48923" y1="23846" x2="49538" y2="23692"/>
                        <a14:foregroundMark x1="46308" y1="15846" x2="46308" y2="15846"/>
                        <a14:foregroundMark x1="30000" y1="11077" x2="38462" y2="6615"/>
                        <a14:foregroundMark x1="38462" y1="6615" x2="46769" y2="7231"/>
                        <a14:foregroundMark x1="62462" y1="14154" x2="40615" y2="26923"/>
                        <a14:foregroundMark x1="45692" y1="11692" x2="37231" y2="26154"/>
                        <a14:foregroundMark x1="37231" y1="26154" x2="36308" y2="29846"/>
                        <a14:foregroundMark x1="39692" y1="10923" x2="31846" y2="24000"/>
                        <a14:foregroundMark x1="31846" y1="24000" x2="33231" y2="31385"/>
                        <a14:foregroundMark x1="57231" y1="88615" x2="46308" y2="88000"/>
                        <a14:foregroundMark x1="46308" y1="88000" x2="45846" y2="88000"/>
                        <a14:foregroundMark x1="31077" y1="92154" x2="38769" y2="92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8218" y="3454063"/>
            <a:ext cx="1856014" cy="185601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1048ECF-28EE-919D-AEBB-56D0F002824D}"/>
              </a:ext>
            </a:extLst>
          </p:cNvPr>
          <p:cNvSpPr txBox="1"/>
          <p:nvPr/>
        </p:nvSpPr>
        <p:spPr>
          <a:xfrm>
            <a:off x="6907120" y="5148454"/>
            <a:ext cx="171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www.thermofisher.com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1. Array </a:t>
            </a:r>
            <a:r>
              <a:rPr lang="de-DE" sz="3200" dirty="0" err="1">
                <a:latin typeface="+mj-lt"/>
              </a:rPr>
              <a:t>surface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images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12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96C3769-587E-D85E-0A22-D0A0D83C9E66}"/>
              </a:ext>
            </a:extLst>
          </p:cNvPr>
          <p:cNvGrpSpPr/>
          <p:nvPr/>
        </p:nvGrpSpPr>
        <p:grpSpPr>
          <a:xfrm>
            <a:off x="3534114" y="1368346"/>
            <a:ext cx="5298036" cy="3957413"/>
            <a:chOff x="598485" y="913051"/>
            <a:chExt cx="7385601" cy="523892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FAB96EF-F450-2C20-97E9-B1000E96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43" y="913293"/>
              <a:ext cx="1895833" cy="117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FDBF95-ACFB-D61F-6698-91771BFC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757" y="913051"/>
              <a:ext cx="1895834" cy="117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1C84FEE-7792-D0AF-F898-E3D0C47E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571" y="921087"/>
              <a:ext cx="1895834" cy="117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402FE35-4ABA-9B22-E188-DF841F2B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238" y="921087"/>
              <a:ext cx="1895834" cy="117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1A1872F-B5E9-A6F8-1F8E-AC7A2B8F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46" y="1921059"/>
              <a:ext cx="1895834" cy="117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C3A9C45-F03B-CFD1-B137-D3A20516E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580" y="1928853"/>
              <a:ext cx="1895834" cy="117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30EEB42-5057-09A3-BFE0-2A7104C0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1928611"/>
              <a:ext cx="1895834" cy="117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BA5A92D-B68A-8088-3DD6-C12912FF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45" y="1922180"/>
              <a:ext cx="1895834" cy="117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AAF38B6-87BE-CEFC-A88D-48CA627D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4" y="2944413"/>
              <a:ext cx="1895834" cy="117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A44E5DB-33C3-C435-B9E3-D81E555D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748" y="2953597"/>
              <a:ext cx="1895834" cy="117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6942119-9C56-0579-DC23-D12BD893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2953597"/>
              <a:ext cx="1895834" cy="1170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42DE483-2A54-6981-3D72-0859F448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2964862"/>
              <a:ext cx="1895834" cy="1170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BB0E5505-1898-02D2-4295-B81A6E2A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87" y="3952421"/>
              <a:ext cx="1895834" cy="117000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0E7280FA-4D0F-95E3-459B-DAB67FCB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3969157"/>
              <a:ext cx="1895834" cy="1170000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A1F29F4-E582-2CCD-2137-EF59873B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48" y="3969839"/>
              <a:ext cx="1895834" cy="117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BEE6FB2-108C-428A-68AC-F0883726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3976270"/>
              <a:ext cx="1895834" cy="1170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7D4AEE3-8F33-7F1A-24BB-604B22D6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85" y="4964995"/>
              <a:ext cx="1895834" cy="1170000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316C736-947B-5BC2-0845-38C7F7BE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78" y="4981973"/>
              <a:ext cx="1895834" cy="1170000"/>
            </a:xfrm>
            <a:prstGeom prst="rect">
              <a:avLst/>
            </a:prstGeom>
          </p:spPr>
        </p:pic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908B0D2-E03B-38E5-A555-9A19A8909567}"/>
              </a:ext>
            </a:extLst>
          </p:cNvPr>
          <p:cNvSpPr txBox="1"/>
          <p:nvPr/>
        </p:nvSpPr>
        <p:spPr>
          <a:xfrm>
            <a:off x="858072" y="1442528"/>
            <a:ext cx="267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fingerprints</a:t>
            </a:r>
            <a:r>
              <a:rPr lang="de-DE" dirty="0"/>
              <a:t>,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dye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stripes</a:t>
            </a:r>
            <a:endParaRPr lang="en-US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68231BE-800F-5827-B5F5-C8CE91C47F79}"/>
              </a:ext>
            </a:extLst>
          </p:cNvPr>
          <p:cNvSpPr txBox="1"/>
          <p:nvPr/>
        </p:nvSpPr>
        <p:spPr>
          <a:xfrm>
            <a:off x="852632" y="2365858"/>
            <a:ext cx="267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18.05.2022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2. </a:t>
            </a:r>
            <a:r>
              <a:rPr lang="de-DE" sz="3200" dirty="0" err="1">
                <a:latin typeface="+mj-lt"/>
              </a:rPr>
              <a:t>MeanSD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plot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13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B1D8CBE-E8C2-3869-51A9-68CA95C6C6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86" y="2315032"/>
            <a:ext cx="4710089" cy="2906797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FB02A3ED-B714-B69A-A479-D908C2640872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control of normalization method (</a:t>
            </a:r>
            <a:r>
              <a:rPr lang="en-US" dirty="0" err="1"/>
              <a:t>vsn</a:t>
            </a:r>
            <a:r>
              <a:rPr lang="en-US" dirty="0"/>
              <a:t> </a:t>
            </a:r>
            <a:r>
              <a:rPr lang="en-US" dirty="0" err="1"/>
              <a:t>rma</a:t>
            </a:r>
            <a:r>
              <a:rPr lang="en-US" dirty="0"/>
              <a:t>)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48FB3631-D50C-74CC-A2F9-C5692DE6CBCF}"/>
              </a:ext>
            </a:extLst>
          </p:cNvPr>
          <p:cNvSpPr txBox="1"/>
          <p:nvPr/>
        </p:nvSpPr>
        <p:spPr>
          <a:xfrm>
            <a:off x="855424" y="1812155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Normalization to correct systematic error and random fluctuation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0C8E86C-05A4-D3C4-36F7-25478B909FBD}"/>
              </a:ext>
            </a:extLst>
          </p:cNvPr>
          <p:cNvSpPr txBox="1"/>
          <p:nvPr/>
        </p:nvSpPr>
        <p:spPr>
          <a:xfrm>
            <a:off x="855424" y="2181487"/>
            <a:ext cx="350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MeanSD</a:t>
            </a:r>
            <a:r>
              <a:rPr lang="en-US" dirty="0"/>
              <a:t> plot verifies normalization if rank(mean) and SD have up to no correlation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7FF9135-95FA-83C4-FFBB-16ABFBB3E309}"/>
              </a:ext>
            </a:extLst>
          </p:cNvPr>
          <p:cNvSpPr txBox="1"/>
          <p:nvPr/>
        </p:nvSpPr>
        <p:spPr>
          <a:xfrm>
            <a:off x="4834857" y="2346870"/>
            <a:ext cx="2879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meanSD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vsn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rma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GSE15744</a:t>
            </a:r>
            <a:r>
              <a:rPr lang="de-DE" sz="1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BC12143-962E-3232-0E51-983C0465A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" y="2595947"/>
            <a:ext cx="3914167" cy="2415600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18.05.2022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6893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3. Boxplot </a:t>
            </a:r>
            <a:r>
              <a:rPr lang="de-DE" sz="3200" dirty="0" err="1">
                <a:latin typeface="+mj-lt"/>
              </a:rPr>
              <a:t>of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vsnrma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normalized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data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14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, </a:t>
            </a:r>
            <a:r>
              <a:rPr lang="en-US" dirty="0"/>
              <a:t>Quality control of normalization method (</a:t>
            </a:r>
            <a:r>
              <a:rPr lang="en-US" dirty="0" err="1"/>
              <a:t>vsn</a:t>
            </a:r>
            <a:r>
              <a:rPr lang="en-US" dirty="0"/>
              <a:t> </a:t>
            </a:r>
            <a:r>
              <a:rPr lang="en-US" dirty="0" err="1"/>
              <a:t>rma</a:t>
            </a:r>
            <a:r>
              <a:rPr lang="en-US" dirty="0"/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Shows median, </a:t>
            </a:r>
            <a:r>
              <a:rPr lang="de-DE" dirty="0" err="1"/>
              <a:t>quantiles</a:t>
            </a:r>
            <a:r>
              <a:rPr lang="de-DE" dirty="0"/>
              <a:t> and </a:t>
            </a:r>
            <a:r>
              <a:rPr lang="de-DE" dirty="0" err="1"/>
              <a:t>outliners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60518C-BF43-7BBB-7CB9-E1C95FF6DC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4167" y="2595947"/>
            <a:ext cx="3914167" cy="24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18.05.2022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689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4. Scatterplots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15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control of normalization method (</a:t>
            </a:r>
            <a:r>
              <a:rPr lang="en-US" dirty="0" err="1"/>
              <a:t>vsn</a:t>
            </a:r>
            <a:r>
              <a:rPr lang="en-US" dirty="0"/>
              <a:t> </a:t>
            </a:r>
            <a:r>
              <a:rPr lang="en-US" dirty="0" err="1"/>
              <a:t>rma</a:t>
            </a:r>
            <a:r>
              <a:rPr lang="en-US" dirty="0"/>
              <a:t>) through comparison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Microarrays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tissue</a:t>
            </a:r>
            <a:r>
              <a:rPr lang="de-DE" dirty="0"/>
              <a:t> and time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same </a:t>
            </a:r>
            <a:r>
              <a:rPr lang="de-DE" dirty="0" err="1"/>
              <a:t>expression</a:t>
            </a:r>
            <a:r>
              <a:rPr lang="de-DE" dirty="0"/>
              <a:t> (x=y)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562E704-7D12-F098-8916-E6B646F45031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Comparison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microarrays</a:t>
            </a:r>
            <a:endParaRPr lang="en-US" sz="24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C68590F-0107-8B6F-5648-1CC821900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2595600"/>
            <a:ext cx="3914168" cy="24156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12F579F-E78E-DE69-1931-4DF9E4CD05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01" y="2595600"/>
            <a:ext cx="3914166" cy="24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18.05.2022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6893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5. RNA </a:t>
            </a:r>
            <a:r>
              <a:rPr lang="de-DE" sz="3200" dirty="0" err="1">
                <a:latin typeface="+mj-lt"/>
              </a:rPr>
              <a:t>degradation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plot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hybridisation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RNA on </a:t>
            </a:r>
            <a:r>
              <a:rPr lang="de-DE" dirty="0" err="1"/>
              <a:t>microarrays</a:t>
            </a:r>
            <a:r>
              <a:rPr lang="de-DE" dirty="0"/>
              <a:t> </a:t>
            </a:r>
            <a:r>
              <a:rPr lang="de-DE" dirty="0" err="1"/>
              <a:t>degrades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5‘ -&gt; 3‘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degradation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happen at an </a:t>
            </a:r>
            <a:r>
              <a:rPr lang="de-DE" dirty="0" err="1"/>
              <a:t>equal</a:t>
            </a:r>
            <a:r>
              <a:rPr lang="de-DE" dirty="0"/>
              <a:t> rate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</a:t>
            </a:r>
            <a:r>
              <a:rPr lang="en-US" dirty="0"/>
              <a:t>comparable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DBEEFD-5909-FCC0-9001-09C2444042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000" y="2595600"/>
            <a:ext cx="3914167" cy="2415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CDE03CD-8182-2FA2-9210-031F46E6D9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1970" y="2595600"/>
            <a:ext cx="3914167" cy="24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A6346-E6A8-0334-A5FA-6F7561E6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David Teil Ende.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0012E0-D686-4A75-4E40-1B3FB14B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9686D1-E259-5BD0-DB7A-170988ED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01B0ED-31F9-AC07-F9C2-F1B3F8B4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D521F-7623-C787-E865-88BF27EC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10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854632" y="948149"/>
            <a:ext cx="45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Biological thesis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D74434-B654-9FC5-0B6D-8E3DE6896E23}"/>
              </a:ext>
            </a:extLst>
          </p:cNvPr>
          <p:cNvSpPr txBox="1"/>
          <p:nvPr/>
        </p:nvSpPr>
        <p:spPr>
          <a:xfrm>
            <a:off x="851192" y="1514481"/>
            <a:ext cx="622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 TRAs influence embryonic development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921826-E5A2-84EC-53A1-C7D494DC356D}"/>
              </a:ext>
            </a:extLst>
          </p:cNvPr>
          <p:cNvSpPr txBox="1"/>
          <p:nvPr/>
        </p:nvSpPr>
        <p:spPr>
          <a:xfrm>
            <a:off x="851192" y="1977545"/>
            <a:ext cx="701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TRAs influence the development of the CNS during week 4 to 9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chemokines or their receptors presented in this developmental stage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Milestones/Timeline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85000">
                <a:srgbClr val="12D4E8"/>
              </a:gs>
              <a:gs pos="77000">
                <a:srgbClr val="10A1EA"/>
              </a:gs>
              <a:gs pos="32000">
                <a:srgbClr val="12D4E8"/>
              </a:gs>
              <a:gs pos="56000">
                <a:srgbClr val="175CF5"/>
              </a:gs>
              <a:gs pos="46000">
                <a:srgbClr val="10A1EA"/>
              </a:gs>
              <a:gs pos="6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5" name="Grafik 54" descr="Monatskalender mit einfarbiger Füllung">
            <a:extLst>
              <a:ext uri="{FF2B5EF4-FFF2-40B4-BE49-F238E27FC236}">
                <a16:creationId xmlns:a16="http://schemas.microsoft.com/office/drawing/2014/main" id="{22B8239E-946F-E377-A9D5-1C5712DC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734" y="3234705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 Proposal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8C816DF-29C0-EF40-7465-1CA603492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7" y="1631457"/>
            <a:ext cx="8401910" cy="3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Teamwork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20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  <p:pic>
        <p:nvPicPr>
          <p:cNvPr id="17" name="Grafik 16" descr="Verwaltungsrat Silhouette">
            <a:extLst>
              <a:ext uri="{FF2B5EF4-FFF2-40B4-BE49-F238E27FC236}">
                <a16:creationId xmlns:a16="http://schemas.microsoft.com/office/drawing/2014/main" id="{0CA78C04-D303-CD63-067A-20628C908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403" y="3776781"/>
            <a:ext cx="640080" cy="640080"/>
          </a:xfrm>
          <a:prstGeom prst="rect">
            <a:avLst/>
          </a:prstGeom>
        </p:spPr>
      </p:pic>
      <p:pic>
        <p:nvPicPr>
          <p:cNvPr id="21" name="Grafik 20" descr="Klemmbrett abgehakt Silhouette">
            <a:extLst>
              <a:ext uri="{FF2B5EF4-FFF2-40B4-BE49-F238E27FC236}">
                <a16:creationId xmlns:a16="http://schemas.microsoft.com/office/drawing/2014/main" id="{E13013B3-FA2D-538A-8E72-8C1E6C6CF1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403" y="1943568"/>
            <a:ext cx="640080" cy="640080"/>
          </a:xfrm>
          <a:prstGeom prst="rect">
            <a:avLst/>
          </a:prstGeom>
        </p:spPr>
      </p:pic>
      <p:pic>
        <p:nvPicPr>
          <p:cNvPr id="25" name="Grafik 24" descr="Verbindungen Silhouette">
            <a:extLst>
              <a:ext uri="{FF2B5EF4-FFF2-40B4-BE49-F238E27FC236}">
                <a16:creationId xmlns:a16="http://schemas.microsoft.com/office/drawing/2014/main" id="{88F46C96-FB85-E130-7ED2-4BF0E40623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5400" y="1031559"/>
            <a:ext cx="640080" cy="640080"/>
          </a:xfrm>
          <a:prstGeom prst="rect">
            <a:avLst/>
          </a:prstGeom>
        </p:spPr>
      </p:pic>
      <p:pic>
        <p:nvPicPr>
          <p:cNvPr id="27" name="Grafik 26" descr="Kundenbewertung Silhouette">
            <a:extLst>
              <a:ext uri="{FF2B5EF4-FFF2-40B4-BE49-F238E27FC236}">
                <a16:creationId xmlns:a16="http://schemas.microsoft.com/office/drawing/2014/main" id="{47E831F7-5A95-C2BA-9070-C824013479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03" y="2881210"/>
            <a:ext cx="640080" cy="640080"/>
          </a:xfrm>
          <a:prstGeom prst="rect">
            <a:avLst/>
          </a:prstGeom>
        </p:spPr>
      </p:pic>
      <p:pic>
        <p:nvPicPr>
          <p:cNvPr id="29" name="Grafik 28" descr="Onlinebesprechung Silhouette">
            <a:extLst>
              <a:ext uri="{FF2B5EF4-FFF2-40B4-BE49-F238E27FC236}">
                <a16:creationId xmlns:a16="http://schemas.microsoft.com/office/drawing/2014/main" id="{07E31E14-EDF8-8293-23CF-D4DB4D9085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1403" y="4620377"/>
            <a:ext cx="640080" cy="64008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EFA675E7-A44D-4886-CF0D-2C7A94120998}"/>
              </a:ext>
            </a:extLst>
          </p:cNvPr>
          <p:cNvSpPr txBox="1"/>
          <p:nvPr/>
        </p:nvSpPr>
        <p:spPr>
          <a:xfrm>
            <a:off x="1692871" y="982267"/>
            <a:ext cx="4100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Staying connected</a:t>
            </a:r>
          </a:p>
          <a:p>
            <a:r>
              <a:rPr lang="en-US" dirty="0"/>
              <a:t>WhatsApp as main tool of communication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85002B0-E05F-3AD5-AFCA-6E6B7B645552}"/>
              </a:ext>
            </a:extLst>
          </p:cNvPr>
          <p:cNvSpPr txBox="1"/>
          <p:nvPr/>
        </p:nvSpPr>
        <p:spPr>
          <a:xfrm>
            <a:off x="1692871" y="1877546"/>
            <a:ext cx="7091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Tracking Progress</a:t>
            </a:r>
          </a:p>
          <a:p>
            <a:r>
              <a:rPr lang="en-US" dirty="0"/>
              <a:t>Log each meeting via Google Docs to keep overview of to-dos and topics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D55C5DF-ACCB-11EA-1532-316B163BA54C}"/>
              </a:ext>
            </a:extLst>
          </p:cNvPr>
          <p:cNvSpPr txBox="1"/>
          <p:nvPr/>
        </p:nvSpPr>
        <p:spPr>
          <a:xfrm>
            <a:off x="1692871" y="2800425"/>
            <a:ext cx="45643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Tutorial </a:t>
            </a:r>
            <a:r>
              <a:rPr lang="en-US" sz="2400" dirty="0"/>
              <a:t>Debriefing</a:t>
            </a:r>
          </a:p>
          <a:p>
            <a:r>
              <a:rPr lang="de-DE" dirty="0"/>
              <a:t>Asses </a:t>
            </a:r>
            <a:r>
              <a:rPr lang="en-US" dirty="0"/>
              <a:t>tutorial</a:t>
            </a:r>
            <a:r>
              <a:rPr lang="de-DE" dirty="0"/>
              <a:t> and </a:t>
            </a:r>
            <a:r>
              <a:rPr lang="en-US" dirty="0"/>
              <a:t>collect</a:t>
            </a:r>
            <a:r>
              <a:rPr lang="de-DE" dirty="0"/>
              <a:t> </a:t>
            </a:r>
            <a:r>
              <a:rPr lang="en-US" dirty="0"/>
              <a:t>immediate</a:t>
            </a:r>
            <a:r>
              <a:rPr lang="de-DE" dirty="0"/>
              <a:t> </a:t>
            </a:r>
            <a:r>
              <a:rPr lang="en-US" dirty="0"/>
              <a:t>thoughts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5E0B49F-BBFF-5A41-DA17-973F22A0BEF3}"/>
              </a:ext>
            </a:extLst>
          </p:cNvPr>
          <p:cNvSpPr txBox="1"/>
          <p:nvPr/>
        </p:nvSpPr>
        <p:spPr>
          <a:xfrm>
            <a:off x="1692871" y="3709504"/>
            <a:ext cx="7037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Round Table/Mind Meld/Building the Base</a:t>
            </a:r>
          </a:p>
          <a:p>
            <a:r>
              <a:rPr lang="en-US" dirty="0"/>
              <a:t>Tuesday 5 pm, in-depth discussion of tutorial and setting this weeks tasks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2EC309-01A0-D07F-3B95-D76EDA9939C1}"/>
              </a:ext>
            </a:extLst>
          </p:cNvPr>
          <p:cNvSpPr txBox="1"/>
          <p:nvPr/>
        </p:nvSpPr>
        <p:spPr>
          <a:xfrm>
            <a:off x="1692871" y="4597843"/>
            <a:ext cx="42514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Keeping it flexible</a:t>
            </a:r>
          </a:p>
          <a:p>
            <a:r>
              <a:rPr lang="en-US" dirty="0"/>
              <a:t>Remote meetings via Discord when needed</a:t>
            </a:r>
          </a:p>
        </p:txBody>
      </p:sp>
    </p:spTree>
    <p:extLst>
      <p:ext uri="{BB962C8B-B14F-4D97-AF65-F5344CB8AC3E}">
        <p14:creationId xmlns:p14="http://schemas.microsoft.com/office/powerpoint/2010/main" val="137413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Team/</a:t>
            </a:r>
            <a:r>
              <a:rPr lang="de-DE" sz="3200">
                <a:latin typeface="+mj-lt"/>
              </a:rPr>
              <a:t>Roles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21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482163-8702-A1F8-2EB9-A965CF0A5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954" y="3179109"/>
            <a:ext cx="5181600" cy="21526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08888F-68EA-DE24-E3AE-5E857571F4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3494" y="941065"/>
            <a:ext cx="5168257" cy="215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B5AC42D-1AD2-5784-5C27-A0E25DD6F19C}"/>
              </a:ext>
            </a:extLst>
          </p:cNvPr>
          <p:cNvSpPr/>
          <p:nvPr/>
        </p:nvSpPr>
        <p:spPr>
          <a:xfrm>
            <a:off x="5086187" y="1002847"/>
            <a:ext cx="2595563" cy="206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F83FD7-1555-3BDE-7C81-5CD6F764445A}"/>
              </a:ext>
            </a:extLst>
          </p:cNvPr>
          <p:cNvSpPr/>
          <p:nvPr/>
        </p:nvSpPr>
        <p:spPr>
          <a:xfrm>
            <a:off x="721786" y="3199100"/>
            <a:ext cx="2600253" cy="214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3E2AB2-A001-D3F4-AF15-C9E1FA2FD984}"/>
              </a:ext>
            </a:extLst>
          </p:cNvPr>
          <p:cNvSpPr txBox="1"/>
          <p:nvPr/>
        </p:nvSpPr>
        <p:spPr>
          <a:xfrm>
            <a:off x="7155992" y="3209915"/>
            <a:ext cx="16761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https://www.pinterest.de/supermamame/fetus-week-by-week/</a:t>
            </a:r>
          </a:p>
        </p:txBody>
      </p:sp>
    </p:spTree>
    <p:extLst>
      <p:ext uri="{BB962C8B-B14F-4D97-AF65-F5344CB8AC3E}">
        <p14:creationId xmlns:p14="http://schemas.microsoft.com/office/powerpoint/2010/main" val="425177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681D4-2E91-0DA8-D69C-4D3FDB91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9208" y="982208"/>
            <a:ext cx="4267570" cy="185944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A4E622-93F2-70AE-CED5-2B4CFE919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619" y="2913673"/>
            <a:ext cx="4578493" cy="23715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377091-54E8-6503-024F-BC3AE85605CB}"/>
              </a:ext>
            </a:extLst>
          </p:cNvPr>
          <p:cNvSpPr txBox="1"/>
          <p:nvPr/>
        </p:nvSpPr>
        <p:spPr>
          <a:xfrm>
            <a:off x="7398247" y="230375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401577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348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Classes of chemokines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B8CCF0-4DA9-02EC-8B02-6BCC13A7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8780" y="1370872"/>
            <a:ext cx="4285859" cy="38895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5F1DD3-2EDA-E43E-DFFF-E03BB38DE288}"/>
              </a:ext>
            </a:extLst>
          </p:cNvPr>
          <p:cNvSpPr txBox="1"/>
          <p:nvPr/>
        </p:nvSpPr>
        <p:spPr>
          <a:xfrm>
            <a:off x="7610017" y="1600588"/>
            <a:ext cx="11817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https://www.biolegend.com/chemokine_receptors</a:t>
            </a:r>
          </a:p>
        </p:txBody>
      </p:sp>
    </p:spTree>
    <p:extLst>
      <p:ext uri="{BB962C8B-B14F-4D97-AF65-F5344CB8AC3E}">
        <p14:creationId xmlns:p14="http://schemas.microsoft.com/office/powerpoint/2010/main" val="10665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52A4E1-19E8-5FC9-D63F-F7850E0B8423}"/>
              </a:ext>
            </a:extLst>
          </p:cNvPr>
          <p:cNvSpPr txBox="1"/>
          <p:nvPr/>
        </p:nvSpPr>
        <p:spPr>
          <a:xfrm>
            <a:off x="953669" y="1076357"/>
            <a:ext cx="129190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Fertilization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EA87E3-FA9B-08CA-AC20-1BB78A64AC52}"/>
              </a:ext>
            </a:extLst>
          </p:cNvPr>
          <p:cNvSpPr txBox="1"/>
          <p:nvPr/>
        </p:nvSpPr>
        <p:spPr>
          <a:xfrm>
            <a:off x="4804301" y="2465749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Gastrulation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29405E-85A3-6D28-13C3-89554682D523}"/>
              </a:ext>
            </a:extLst>
          </p:cNvPr>
          <p:cNvSpPr txBox="1"/>
          <p:nvPr/>
        </p:nvSpPr>
        <p:spPr>
          <a:xfrm>
            <a:off x="3124332" y="2211169"/>
            <a:ext cx="121536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rapid cell </a:t>
            </a:r>
            <a:r>
              <a:rPr lang="en-US" dirty="0" err="1"/>
              <a:t>devision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AA89A9-DD31-BA42-F612-076C457CD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1450986"/>
            <a:ext cx="2205226" cy="1481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500ABD-0876-EDC3-9D87-665398CD3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172" y="3073119"/>
            <a:ext cx="3770852" cy="22556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16FDD4-0785-D65B-E9A5-663AB14C1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72" y="1577165"/>
            <a:ext cx="2133785" cy="360304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B4E7825-A6B9-5CE2-71F3-67665C1577CD}"/>
              </a:ext>
            </a:extLst>
          </p:cNvPr>
          <p:cNvSpPr txBox="1"/>
          <p:nvPr/>
        </p:nvSpPr>
        <p:spPr>
          <a:xfrm>
            <a:off x="5992374" y="1069197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Neurolation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89CE5B9-0197-5932-E02F-6B167E120147}"/>
              </a:ext>
            </a:extLst>
          </p:cNvPr>
          <p:cNvSpPr txBox="1"/>
          <p:nvPr/>
        </p:nvSpPr>
        <p:spPr>
          <a:xfrm>
            <a:off x="852031" y="466699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12773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6B4A27-7803-512D-2E98-CBAB82E801AF}"/>
              </a:ext>
            </a:extLst>
          </p:cNvPr>
          <p:cNvSpPr txBox="1"/>
          <p:nvPr/>
        </p:nvSpPr>
        <p:spPr>
          <a:xfrm>
            <a:off x="4076975" y="902320"/>
            <a:ext cx="314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dataset targets week 4 to 9 of embryonic development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A3BA7B-7C7C-6CFA-7D93-FAD3F65EB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205" y="1578776"/>
            <a:ext cx="6513545" cy="371566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C483BD-584C-E01D-08DE-05C5F6270FE0}"/>
              </a:ext>
            </a:extLst>
          </p:cNvPr>
          <p:cNvSpPr txBox="1"/>
          <p:nvPr/>
        </p:nvSpPr>
        <p:spPr>
          <a:xfrm>
            <a:off x="7466202" y="4551532"/>
            <a:ext cx="16053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https://www.deutsche-apotheker-zeitung.de/daz-az/2016/daz-20-2016/abraten-oder-zustimmen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5F7585-5E5A-AB20-BC35-FB01A12DFF1C}"/>
              </a:ext>
            </a:extLst>
          </p:cNvPr>
          <p:cNvSpPr txBox="1"/>
          <p:nvPr/>
        </p:nvSpPr>
        <p:spPr>
          <a:xfrm>
            <a:off x="981494" y="1095152"/>
            <a:ext cx="158553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Organogenesis</a:t>
            </a:r>
          </a:p>
        </p:txBody>
      </p:sp>
    </p:spTree>
    <p:extLst>
      <p:ext uri="{BB962C8B-B14F-4D97-AF65-F5344CB8AC3E}">
        <p14:creationId xmlns:p14="http://schemas.microsoft.com/office/powerpoint/2010/main" val="19345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Chemokines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4E32959-3614-27CF-545D-2CFAE215BC58}"/>
              </a:ext>
            </a:extLst>
          </p:cNvPr>
          <p:cNvSpPr txBox="1"/>
          <p:nvPr/>
        </p:nvSpPr>
        <p:spPr>
          <a:xfrm>
            <a:off x="855423" y="1110302"/>
            <a:ext cx="45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 of small similar proteins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76CA52-3897-AAE7-243B-DF15D77A298D}"/>
              </a:ext>
            </a:extLst>
          </p:cNvPr>
          <p:cNvSpPr txBox="1"/>
          <p:nvPr/>
        </p:nvSpPr>
        <p:spPr>
          <a:xfrm>
            <a:off x="855423" y="1636261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chemoattractors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DA45C5-B97C-2408-1F65-F4D502207DBD}"/>
              </a:ext>
            </a:extLst>
          </p:cNvPr>
          <p:cNvSpPr txBox="1"/>
          <p:nvPr/>
        </p:nvSpPr>
        <p:spPr>
          <a:xfrm>
            <a:off x="855423" y="2162220"/>
            <a:ext cx="708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to G-Protein coupled receptors (GPCR) → induce signaling cascade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2E9193-9D83-C66E-46F1-EEAD4B75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9527" y="2627868"/>
            <a:ext cx="5317551" cy="2499797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77DF16C-452B-E568-BAA1-ABDBA65DC7A2}"/>
              </a:ext>
            </a:extLst>
          </p:cNvPr>
          <p:cNvSpPr/>
          <p:nvPr/>
        </p:nvSpPr>
        <p:spPr>
          <a:xfrm rot="5400000">
            <a:off x="6031121" y="3938001"/>
            <a:ext cx="203460" cy="1158676"/>
          </a:xfrm>
          <a:prstGeom prst="downArrow">
            <a:avLst/>
          </a:prstGeom>
          <a:solidFill>
            <a:srgbClr val="0D0B10"/>
          </a:solidFill>
          <a:ln>
            <a:solidFill>
              <a:srgbClr val="0D0B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Tissue restricted antigens (TRAs)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D395C64-BDEF-D2C3-FC62-C2A4E947ECEA}"/>
              </a:ext>
            </a:extLst>
          </p:cNvPr>
          <p:cNvSpPr txBox="1"/>
          <p:nvPr/>
        </p:nvSpPr>
        <p:spPr>
          <a:xfrm>
            <a:off x="855424" y="1084789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for Self-antigens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47400C-2A6F-40A9-0514-B54D28D2BC12}"/>
              </a:ext>
            </a:extLst>
          </p:cNvPr>
          <p:cNvSpPr txBox="1"/>
          <p:nvPr/>
        </p:nvSpPr>
        <p:spPr>
          <a:xfrm>
            <a:off x="828350" y="205775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which are more than 5x than the median in less than 5 tissues expressed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DF40DB-96B9-974B-74D5-9EE13F515362}"/>
              </a:ext>
            </a:extLst>
          </p:cNvPr>
          <p:cNvSpPr txBox="1"/>
          <p:nvPr/>
        </p:nvSpPr>
        <p:spPr>
          <a:xfrm>
            <a:off x="828350" y="1591095"/>
            <a:ext cx="74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in Autoimmune Regulator (AIRE) controlled cluster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6E0AE4-F569-7FA2-340F-BEA933ECD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632" y="2695923"/>
            <a:ext cx="4508878" cy="2475928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EEC00F55-A299-B811-A182-EA092261AAA0}"/>
              </a:ext>
            </a:extLst>
          </p:cNvPr>
          <p:cNvSpPr/>
          <p:nvPr/>
        </p:nvSpPr>
        <p:spPr>
          <a:xfrm>
            <a:off x="478174" y="3350571"/>
            <a:ext cx="2302554" cy="17921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064A186-9699-1A52-B742-0E0100AB1E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632" y="2704704"/>
            <a:ext cx="4652477" cy="24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01201-5176-C1F6-E7B4-A783DA89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David Änderungen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5D7AF-1D39-71FA-5CA9-956038126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CDB3CB-A5E5-C293-D1E4-7D10A1F1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E101-DA1A-69D1-C03E-7BDEE4E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FFD528-688F-1D3D-4524-7DC5C211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4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Dataset: </a:t>
            </a:r>
            <a:r>
              <a:rPr lang="de-DE" sz="3200" dirty="0" err="1">
                <a:latin typeface="+mj-lt"/>
              </a:rPr>
              <a:t>GSE15744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8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2B5C46B-063C-6248-9B87-E8ABEC361EB5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embryos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weeks</a:t>
            </a:r>
            <a:r>
              <a:rPr lang="de-DE" dirty="0"/>
              <a:t> 4-9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embyrogenesis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FD19523-D7B8-9123-2156-D775153C9FA6}"/>
              </a:ext>
            </a:extLst>
          </p:cNvPr>
          <p:cNvSpPr txBox="1"/>
          <p:nvPr/>
        </p:nvSpPr>
        <p:spPr>
          <a:xfrm>
            <a:off x="855424" y="1073196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Title: Gene Expression Atlas </a:t>
            </a:r>
            <a:r>
              <a:rPr lang="de-DE" dirty="0" err="1"/>
              <a:t>for</a:t>
            </a:r>
            <a:r>
              <a:rPr lang="de-DE" dirty="0"/>
              <a:t> Human Embryogenesis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F10944-B257-416B-042D-D560AC4267CA}"/>
              </a:ext>
            </a:extLst>
          </p:cNvPr>
          <p:cNvSpPr txBox="1"/>
          <p:nvPr/>
        </p:nvSpPr>
        <p:spPr>
          <a:xfrm>
            <a:off x="854632" y="2162803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dataframe</a:t>
            </a:r>
            <a:r>
              <a:rPr lang="de-DE" dirty="0"/>
              <a:t> 18 Microarrays and 54675 (95721)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Dataset: Gene </a:t>
            </a:r>
            <a:r>
              <a:rPr lang="de-DE" sz="3200" dirty="0" err="1">
                <a:latin typeface="+mj-lt"/>
              </a:rPr>
              <a:t>expression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intensity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94D34DD-8F33-B4C8-EFD0-DF75395AC2D5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embryos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weeks</a:t>
            </a:r>
            <a:r>
              <a:rPr lang="de-DE" dirty="0"/>
              <a:t> 4-9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embyrogenesis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6A84BB9-D688-B847-647A-6C1AD32607F2}"/>
              </a:ext>
            </a:extLst>
          </p:cNvPr>
          <p:cNvSpPr txBox="1"/>
          <p:nvPr/>
        </p:nvSpPr>
        <p:spPr>
          <a:xfrm>
            <a:off x="855424" y="1073196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Title: Gene Expression Atlas </a:t>
            </a:r>
            <a:r>
              <a:rPr lang="de-DE" dirty="0" err="1"/>
              <a:t>for</a:t>
            </a:r>
            <a:r>
              <a:rPr lang="de-DE" dirty="0"/>
              <a:t> Human Embryogenesis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88953B4-A0DA-F227-520D-8073CB0AEA47}"/>
              </a:ext>
            </a:extLst>
          </p:cNvPr>
          <p:cNvSpPr txBox="1"/>
          <p:nvPr/>
        </p:nvSpPr>
        <p:spPr>
          <a:xfrm>
            <a:off x="854632" y="2162803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dataframe</a:t>
            </a:r>
            <a:r>
              <a:rPr lang="de-DE" dirty="0"/>
              <a:t> 18 Microarrays and 54675 (95721)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DF2E7A-B19D-B8D3-9983-7D2758BB96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95947"/>
            <a:ext cx="3914968" cy="24160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8F1E9A-CCAF-B948-0117-545AECBB2B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18" y="2597707"/>
            <a:ext cx="3914167" cy="24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TM10001114[[fn=Katalog]]</Template>
  <TotalTime>0</TotalTime>
  <Words>1431</Words>
  <Application>Microsoft Office PowerPoint</Application>
  <PresentationFormat>Bildschirmpräsentation (16:10)</PresentationFormat>
  <Paragraphs>201</Paragraphs>
  <Slides>24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Linux Libertine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David Änderungen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David Teil Ende.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Christmann</dc:creator>
  <cp:lastModifiedBy>David Jewanski</cp:lastModifiedBy>
  <cp:revision>94</cp:revision>
  <cp:lastPrinted>2022-05-16T20:49:56Z</cp:lastPrinted>
  <dcterms:created xsi:type="dcterms:W3CDTF">2021-04-25T10:47:29Z</dcterms:created>
  <dcterms:modified xsi:type="dcterms:W3CDTF">2022-05-17T23:26:08Z</dcterms:modified>
</cp:coreProperties>
</file>